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382" r:id="rId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0F3E68"/>
    <a:srgbClr val="F3F3F3"/>
    <a:srgbClr val="F9F9F9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9" autoAdjust="0"/>
    <p:restoredTop sz="96283" autoAdjust="0"/>
  </p:normalViewPr>
  <p:slideViewPr>
    <p:cSldViewPr snapToGrid="0">
      <p:cViewPr>
        <p:scale>
          <a:sx n="75" d="100"/>
          <a:sy n="75" d="100"/>
        </p:scale>
        <p:origin x="643" y="1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44942-B8CC-436E-BF80-CD5D38EF610B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F1568-1F5D-4A7B-B697-B7885AFEF5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57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F1568-1F5D-4A7B-B697-B7885AFEF56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94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26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44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24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7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49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17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05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34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5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4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0568-3AAD-4564-A06F-2EE86A1D9C1A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7B29E-E014-47BF-BC5A-A1C7E5BAD8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25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://www.everpol.pl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mailto:info@everpol.pl" TargetMode="Externa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06A33472-3ABD-E3DE-B49F-1D97B938B1EF}"/>
              </a:ext>
            </a:extLst>
          </p:cNvPr>
          <p:cNvSpPr>
            <a:spLocks noChangeAspect="1"/>
          </p:cNvSpPr>
          <p:nvPr/>
        </p:nvSpPr>
        <p:spPr>
          <a:xfrm>
            <a:off x="7207748" y="0"/>
            <a:ext cx="4984252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93EF993-8E67-DB77-5437-996E5DB45073}"/>
              </a:ext>
            </a:extLst>
          </p:cNvPr>
          <p:cNvSpPr txBox="1"/>
          <p:nvPr/>
        </p:nvSpPr>
        <p:spPr>
          <a:xfrm>
            <a:off x="7216345" y="873040"/>
            <a:ext cx="2822644" cy="40709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1100"/>
              </a:lnSpc>
            </a:pPr>
            <a:r>
              <a:rPr lang="pl-PL" sz="1000" spc="20" dirty="0">
                <a:solidFill>
                  <a:srgbClr val="0F3E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FUNCTIONS AND SPECIFICATIONS:</a:t>
            </a: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Convenient control via smartphone: </a:t>
            </a:r>
            <a:r>
              <a:rPr lang="en-US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WiFi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        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and Bluetooth connection, scheduling, automatic software updates via OTA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Intelligent mowing route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</a:t>
            </a: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mapping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                    and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planning: automatic return to base, 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    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resume work after charging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Cutting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</a:t>
            </a: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width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: 20 cm</a:t>
            </a: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Maximum </a:t>
            </a: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slope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: 45% (24°)</a:t>
            </a: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Rain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sensor</a:t>
            </a: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Electronic mowing height adjustment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30-70 mm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System of two independent brushless motors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Cutting performance of: 90 m²/hour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Quiet operation, noise level below 55 dB(A)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Robot powered by a built-in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18V 2.5 Ah 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          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lithium battery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Operating time on a single charge: up to 70 min, battery charging time: approx. 110 min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Operation area restricted by boundary wire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Supports boundary wire up to 1</a:t>
            </a:r>
            <a:r>
              <a:rPr lang="pl-PL" sz="900" spc="20">
                <a:solidFill>
                  <a:srgbClr val="0F3E68"/>
                </a:solidFill>
                <a:latin typeface="Myriad Pro" panose="020B0503030403020204" pitchFamily="34" charset="0"/>
              </a:rPr>
              <a:t>8</a:t>
            </a:r>
            <a:r>
              <a:rPr lang="en-US" sz="900" spc="20">
                <a:solidFill>
                  <a:srgbClr val="0F3E68"/>
                </a:solidFill>
                <a:latin typeface="Myriad Pro" panose="020B0503030403020204" pitchFamily="34" charset="0"/>
              </a:rPr>
              <a:t>0 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m 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                      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(up to 1000 m²)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Weatherproof mower, waterproof rating: IPX6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Anti-theft protection: PIN code and audible alarm when the unit is picked up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Obstacle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</a:t>
            </a: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avoidance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6ECC43-84E8-986A-066E-0E11800E5B4C}"/>
              </a:ext>
            </a:extLst>
          </p:cNvPr>
          <p:cNvSpPr txBox="1"/>
          <p:nvPr/>
        </p:nvSpPr>
        <p:spPr>
          <a:xfrm>
            <a:off x="389305" y="860018"/>
            <a:ext cx="282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pc="75" dirty="0">
                <a:solidFill>
                  <a:srgbClr val="0F3E68"/>
                </a:solidFill>
                <a:latin typeface="Myriad Pro" panose="020B0503030403020204" pitchFamily="34" charset="0"/>
              </a:rPr>
              <a:t>ROBOTIC MOWER </a:t>
            </a:r>
            <a:r>
              <a:rPr lang="pl-PL" spc="75" dirty="0">
                <a:solidFill>
                  <a:srgbClr val="767171"/>
                </a:solidFill>
                <a:latin typeface="Myriad Pro" panose="020B0503030403020204" pitchFamily="34" charset="0"/>
              </a:rPr>
              <a:t>RL5010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5BFD210-780F-AF20-A659-71128B0C694C}"/>
              </a:ext>
            </a:extLst>
          </p:cNvPr>
          <p:cNvSpPr txBox="1"/>
          <p:nvPr/>
        </p:nvSpPr>
        <p:spPr>
          <a:xfrm>
            <a:off x="379685" y="2039945"/>
            <a:ext cx="664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Myriad Pro Light" panose="020B0403030403020204" pitchFamily="34" charset="0"/>
              </a:rPr>
              <a:t>Smart </a:t>
            </a:r>
            <a:r>
              <a:rPr lang="pl-PL" sz="1000" dirty="0">
                <a:solidFill>
                  <a:srgbClr val="002060"/>
                </a:solidFill>
                <a:latin typeface="Myriad Pro Light" panose="020B0403030403020204" pitchFamily="34" charset="0"/>
              </a:rPr>
              <a:t>robotic mower</a:t>
            </a:r>
            <a:r>
              <a:rPr lang="en-US" sz="1000" dirty="0">
                <a:solidFill>
                  <a:srgbClr val="002060"/>
                </a:solidFill>
                <a:latin typeface="Myriad Pro Light" panose="020B0403030403020204" pitchFamily="34" charset="0"/>
              </a:rPr>
              <a:t> with smartphone control system, quiet operation below 55 dB, automatic return to the base, and theft protection.</a:t>
            </a:r>
            <a:endParaRPr lang="pl-PL" sz="1000" dirty="0">
              <a:solidFill>
                <a:srgbClr val="00206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0B8AADB-D9F8-D3C2-6316-1878CFFBE6E0}"/>
              </a:ext>
            </a:extLst>
          </p:cNvPr>
          <p:cNvSpPr txBox="1"/>
          <p:nvPr/>
        </p:nvSpPr>
        <p:spPr>
          <a:xfrm>
            <a:off x="12191" y="6171657"/>
            <a:ext cx="718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b="1" spc="10" dirty="0">
                <a:solidFill>
                  <a:srgbClr val="004B87"/>
                </a:solidFill>
                <a:latin typeface="Myriad Pro" panose="020B0503030403020204" pitchFamily="34" charset="0"/>
              </a:rPr>
              <a:t>DISTRIBUTOR:</a:t>
            </a:r>
          </a:p>
          <a:p>
            <a:pPr algn="ctr"/>
            <a:r>
              <a:rPr lang="pl-PL" sz="800" spc="10" dirty="0">
                <a:solidFill>
                  <a:srgbClr val="7C8285"/>
                </a:solidFill>
                <a:latin typeface="Myriad Pro" panose="020B0503030403020204" pitchFamily="34" charset="0"/>
              </a:rPr>
              <a:t>2N-Everpol Sp. z o.o. – BLAUPUNKT COMPETENCE CENTER,</a:t>
            </a:r>
          </a:p>
          <a:p>
            <a:pPr algn="ctr"/>
            <a:r>
              <a:rPr lang="pl-PL" sz="800" spc="10" dirty="0">
                <a:solidFill>
                  <a:srgbClr val="7C8285"/>
                </a:solidFill>
                <a:latin typeface="Myriad Pro" panose="020B0503030403020204" pitchFamily="34" charset="0"/>
              </a:rPr>
              <a:t>02-801 WARSZAWA, ul. PUŁAWSKA 403A, POLSKA</a:t>
            </a:r>
          </a:p>
          <a:p>
            <a:pPr algn="ctr"/>
            <a:r>
              <a:rPr lang="pl-PL" sz="800" spc="10" dirty="0">
                <a:solidFill>
                  <a:srgbClr val="7C8285"/>
                </a:solidFill>
                <a:latin typeface="Myriad Pro" panose="020B0503030403020204" pitchFamily="34" charset="0"/>
              </a:rPr>
              <a:t>Tel.: +48 22 688 08 00, </a:t>
            </a:r>
            <a:r>
              <a:rPr lang="pl-PL" sz="800" spc="10" dirty="0">
                <a:solidFill>
                  <a:srgbClr val="7C8285"/>
                </a:solidFill>
                <a:latin typeface="Myriad Pro" panose="020B0503030403020204" pitchFamily="34" charset="0"/>
                <a:hlinkClick r:id="rId3"/>
              </a:rPr>
              <a:t>www.everpol.pl</a:t>
            </a:r>
            <a:r>
              <a:rPr lang="pl-PL" sz="800" spc="10" dirty="0">
                <a:solidFill>
                  <a:srgbClr val="7C8285"/>
                </a:solidFill>
                <a:latin typeface="Myriad Pro" panose="020B0503030403020204" pitchFamily="34" charset="0"/>
              </a:rPr>
              <a:t>, </a:t>
            </a:r>
            <a:r>
              <a:rPr lang="pl-PL" sz="800" spc="10" dirty="0">
                <a:solidFill>
                  <a:srgbClr val="7C8285"/>
                </a:solidFill>
                <a:latin typeface="Myriad Pro" panose="020B0503030403020204" pitchFamily="34" charset="0"/>
                <a:hlinkClick r:id="rId4"/>
              </a:rPr>
              <a:t>info@everpol.pl</a:t>
            </a:r>
            <a:endParaRPr lang="pl-PL" sz="800" spc="10" dirty="0">
              <a:solidFill>
                <a:srgbClr val="7C8285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0B8B5F9-526B-DE6A-29BD-80E92745B948}"/>
              </a:ext>
            </a:extLst>
          </p:cNvPr>
          <p:cNvSpPr txBox="1"/>
          <p:nvPr/>
        </p:nvSpPr>
        <p:spPr>
          <a:xfrm>
            <a:off x="7195556" y="5230780"/>
            <a:ext cx="17911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err="1">
                <a:solidFill>
                  <a:srgbClr val="767171"/>
                </a:solidFill>
                <a:latin typeface="Myriad Pro" panose="020B0503030403020204" pitchFamily="34" charset="0"/>
              </a:rPr>
              <a:t>Code</a:t>
            </a:r>
            <a:r>
              <a:rPr lang="pl-PL" sz="1050" dirty="0">
                <a:solidFill>
                  <a:srgbClr val="767171"/>
                </a:solidFill>
                <a:latin typeface="Myriad Pro" panose="020B0503030403020204" pitchFamily="34" charset="0"/>
              </a:rPr>
              <a:t> EAN:  </a:t>
            </a:r>
            <a:r>
              <a:rPr lang="pl-PL" sz="1050" dirty="0">
                <a:solidFill>
                  <a:srgbClr val="0F3E68"/>
                </a:solidFill>
                <a:latin typeface="Myriad Pro" panose="020B0503030403020204" pitchFamily="34" charset="0"/>
              </a:rPr>
              <a:t>5901750508318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75EC6BE-0A7F-2F40-97B2-7D470A1A6CFD}"/>
              </a:ext>
            </a:extLst>
          </p:cNvPr>
          <p:cNvSpPr txBox="1"/>
          <p:nvPr/>
        </p:nvSpPr>
        <p:spPr>
          <a:xfrm>
            <a:off x="9925443" y="3259232"/>
            <a:ext cx="2297323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None/>
            </a:pPr>
            <a:r>
              <a:rPr lang="pl-PL" sz="900" spc="20" dirty="0">
                <a:solidFill>
                  <a:srgbClr val="0F3E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DIMENSIONS AND WEIGHT OF THE DEVICE: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Dimensions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: 61 x 42 x 25.5 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Weight (robot only): 10.7 kg</a:t>
            </a:r>
            <a:b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</a:b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Weight (robot with accessories): 14 kg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>
              <a:buNone/>
            </a:pPr>
            <a:r>
              <a:rPr lang="pl-PL" sz="900" spc="20" dirty="0">
                <a:solidFill>
                  <a:srgbClr val="0F3E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LOGISTICAL DATA:</a:t>
            </a:r>
          </a:p>
          <a:p>
            <a:pPr>
              <a:buNone/>
            </a:pP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>
              <a:buNone/>
            </a:pP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Unit </a:t>
            </a: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packaging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Dimensions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: 77 x 47.5 x 31 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Weight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: 20.3 kg</a:t>
            </a:r>
          </a:p>
          <a:p>
            <a:pPr>
              <a:buNone/>
            </a:pP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DD56352-44DD-7A68-B40C-D7F1DDE27444}"/>
              </a:ext>
            </a:extLst>
          </p:cNvPr>
          <p:cNvSpPr txBox="1"/>
          <p:nvPr/>
        </p:nvSpPr>
        <p:spPr>
          <a:xfrm>
            <a:off x="9925443" y="5222810"/>
            <a:ext cx="15293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err="1">
                <a:solidFill>
                  <a:srgbClr val="767171"/>
                </a:solidFill>
                <a:latin typeface="Myriad Pro" panose="020B0503030403020204" pitchFamily="34" charset="0"/>
              </a:rPr>
              <a:t>Code</a:t>
            </a:r>
            <a:r>
              <a:rPr lang="pl-PL" sz="1050" dirty="0">
                <a:solidFill>
                  <a:srgbClr val="767171"/>
                </a:solidFill>
                <a:latin typeface="Myriad Pro" panose="020B0503030403020204" pitchFamily="34" charset="0"/>
              </a:rPr>
              <a:t> CN: </a:t>
            </a:r>
            <a:r>
              <a:rPr lang="pl-PL" sz="1050" dirty="0">
                <a:solidFill>
                  <a:srgbClr val="0F3E68"/>
                </a:solidFill>
                <a:latin typeface="Myriad Pro" panose="020B0503030403020204" pitchFamily="34" charset="0"/>
              </a:rPr>
              <a:t>8433 11 10 00</a:t>
            </a:r>
            <a:endParaRPr lang="pl-PL" sz="1050" dirty="0">
              <a:solidFill>
                <a:srgbClr val="0F3E68"/>
              </a:solidFill>
              <a:highlight>
                <a:srgbClr val="FFFF00"/>
              </a:highlight>
              <a:latin typeface="Myriad Pro" panose="020B0503030403020204" pitchFamily="34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55E63BE-DA04-9848-3813-C667541C2F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71" y="302757"/>
            <a:ext cx="2767754" cy="3344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C337D83-2CBF-668A-9BB2-1833C1D14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14" y="2923464"/>
            <a:ext cx="4275725" cy="307451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416DC2A-B35C-DA4B-F411-9F978A7F482A}"/>
              </a:ext>
            </a:extLst>
          </p:cNvPr>
          <p:cNvSpPr txBox="1"/>
          <p:nvPr/>
        </p:nvSpPr>
        <p:spPr>
          <a:xfrm>
            <a:off x="9925443" y="860018"/>
            <a:ext cx="1694971" cy="223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rgbClr val="0F3E68"/>
              </a:buClr>
            </a:pPr>
            <a:r>
              <a:rPr lang="pl-PL" sz="900" spc="20" dirty="0">
                <a:solidFill>
                  <a:srgbClr val="0F3E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INCLUDES :</a:t>
            </a: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Robotic mower</a:t>
            </a: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C</a:t>
            </a:r>
            <a:r>
              <a:rPr lang="en-US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harging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station with attachment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spikes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P</a:t>
            </a:r>
            <a:r>
              <a:rPr lang="en-US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ower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supply and low-voltage power cable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T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wo sets of blades and attachment screws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120 m of boundary</a:t>
            </a: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wire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160 </a:t>
            </a:r>
            <a:r>
              <a:rPr lang="pl-PL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pegs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2 wire connectors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R</a:t>
            </a:r>
            <a:r>
              <a:rPr lang="en-US" sz="900" spc="20" dirty="0" err="1">
                <a:solidFill>
                  <a:srgbClr val="0F3E68"/>
                </a:solidFill>
                <a:latin typeface="Myriad Pro" panose="020B0503030403020204" pitchFamily="34" charset="0"/>
              </a:rPr>
              <a:t>uler</a:t>
            </a:r>
            <a:r>
              <a:rPr lang="en-US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 aid</a:t>
            </a:r>
            <a:endParaRPr lang="pl-PL" sz="900" spc="20" dirty="0">
              <a:solidFill>
                <a:srgbClr val="0F3E68"/>
              </a:solidFill>
              <a:latin typeface="Myriad Pro" panose="020B0503030403020204" pitchFamily="34" charset="0"/>
            </a:endParaRP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Manual</a:t>
            </a:r>
          </a:p>
          <a:p>
            <a:pPr marL="171450" indent="-171450">
              <a:lnSpc>
                <a:spcPts val="1200"/>
              </a:lnSpc>
              <a:buClr>
                <a:srgbClr val="0F3E68"/>
              </a:buClr>
              <a:buFont typeface="Arial" panose="020B0604020202020204" pitchFamily="34" charset="0"/>
              <a:buChar char="•"/>
            </a:pPr>
            <a:r>
              <a:rPr lang="pl-PL" sz="900" spc="20" dirty="0">
                <a:solidFill>
                  <a:srgbClr val="0F3E68"/>
                </a:solidFill>
                <a:latin typeface="Myriad Pro" panose="020B0503030403020204" pitchFamily="34" charset="0"/>
              </a:rPr>
              <a:t>Warranty Card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3DC996B-B181-E802-C7F9-15D88590AC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1" y="1326269"/>
            <a:ext cx="560682" cy="54000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3A8A03B-BF06-C17D-9A5E-039FD9C636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3" y="1325410"/>
            <a:ext cx="559341" cy="54086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97B2D60-FBE9-92F6-00E9-21301585F4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9896" y="302756"/>
            <a:ext cx="2176685" cy="2664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56AEC05-FAD0-E0EC-C480-7E88B96AAB3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2202" y="-11427"/>
            <a:ext cx="1989797" cy="77037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5BC856F-19BA-1CAB-EE07-681F982137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05" y="1325839"/>
            <a:ext cx="560054" cy="5400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DDEA767-DA21-FE20-6586-4C9A1D05DC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24" y="1322867"/>
            <a:ext cx="559342" cy="53931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AEB4056-B6F1-E55A-8C54-C900758033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31" y="1324310"/>
            <a:ext cx="560214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984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1288</TotalTime>
  <Words>330</Words>
  <Application>Microsoft Office PowerPoint</Application>
  <PresentationFormat>Panoramiczny</PresentationFormat>
  <Paragraphs>46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Myriad Pro</vt:lpstr>
      <vt:lpstr>Myriad Pro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Petrykowska</dc:creator>
  <cp:lastModifiedBy>Natalia Lubańska</cp:lastModifiedBy>
  <cp:revision>69</cp:revision>
  <cp:lastPrinted>2022-10-24T15:41:11Z</cp:lastPrinted>
  <dcterms:created xsi:type="dcterms:W3CDTF">2022-09-20T14:49:57Z</dcterms:created>
  <dcterms:modified xsi:type="dcterms:W3CDTF">2025-04-23T08:35:31Z</dcterms:modified>
</cp:coreProperties>
</file>